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0"/>
  </p:notesMasterIdLst>
  <p:sldIdLst>
    <p:sldId id="260" r:id="rId5"/>
    <p:sldId id="259" r:id="rId6"/>
    <p:sldId id="258" r:id="rId7"/>
    <p:sldId id="271" r:id="rId8"/>
    <p:sldId id="261" r:id="rId9"/>
    <p:sldId id="272" r:id="rId10"/>
    <p:sldId id="273" r:id="rId11"/>
    <p:sldId id="274" r:id="rId12"/>
    <p:sldId id="275" r:id="rId13"/>
    <p:sldId id="262" r:id="rId14"/>
    <p:sldId id="264" r:id="rId15"/>
    <p:sldId id="278" r:id="rId16"/>
    <p:sldId id="279" r:id="rId17"/>
    <p:sldId id="280" r:id="rId18"/>
    <p:sldId id="276"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A3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varScale="1">
        <p:scale>
          <a:sx n="115" d="100"/>
          <a:sy n="115" d="100"/>
        </p:scale>
        <p:origin x="197"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359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dirty="0">
              <a:latin typeface="Arial" panose="020B0604020202020204" pitchFamily="34" charset="0"/>
              <a:cs typeface="Arial" panose="020B0604020202020204" pitchFamily="34" charset="0"/>
            </a:rPr>
            <a:t>Planeación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pt>
    <dgm:pt modelId="{5BB44648-10DE-43B4-B115-41EF1A186346}" type="pres">
      <dgm:prSet presAssocID="{D47754FE-3154-4F9F-9E2B-4221CEEAA210}" presName="parSh" presStyleLbl="node1" presStyleIdx="0" presStyleCnt="4"/>
      <dgm:spPr/>
    </dgm:pt>
    <dgm:pt modelId="{D02E87F5-91E0-4C1F-A5B8-0BA8CF87E582}" type="pres">
      <dgm:prSet presAssocID="{D47754FE-3154-4F9F-9E2B-4221CEEAA210}" presName="desTx" presStyleLbl="fgAcc1" presStyleIdx="0" presStyleCnt="4" custScaleX="110838">
        <dgm:presLayoutVars>
          <dgm:bulletEnabled val="1"/>
        </dgm:presLayoutVars>
      </dgm:prSet>
      <dgm:spPr/>
    </dgm:pt>
    <dgm:pt modelId="{88E2B1E4-04B5-41FA-A12F-BE67D51B6C5F}" type="pres">
      <dgm:prSet presAssocID="{123588F0-CE72-4B1F-8B84-5553302DB827}" presName="sibTrans" presStyleLbl="sibTrans2D1" presStyleIdx="0" presStyleCnt="3"/>
      <dgm:spPr/>
    </dgm:pt>
    <dgm:pt modelId="{62DBB75B-493D-4ED1-8514-A72E66E97119}" type="pres">
      <dgm:prSet presAssocID="{123588F0-CE72-4B1F-8B84-5553302DB827}" presName="connTx" presStyleLbl="sibTrans2D1" presStyleIdx="0" presStyleCnt="3"/>
      <dgm:spPr/>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pt>
    <dgm:pt modelId="{6E69A30B-E30E-4A4A-903F-9C45B8148E8A}" type="pres">
      <dgm:prSet presAssocID="{8E9E8EAE-C51B-43BB-AB85-A07B7A42250B}" presName="parSh" presStyleLbl="node1" presStyleIdx="1" presStyleCnt="4" custScaleX="106569"/>
      <dgm:spPr/>
    </dgm:pt>
    <dgm:pt modelId="{C6761EF3-66FA-4B14-92BF-D2A06FE81CE9}" type="pres">
      <dgm:prSet presAssocID="{8E9E8EAE-C51B-43BB-AB85-A07B7A42250B}" presName="desTx" presStyleLbl="fgAcc1" presStyleIdx="1" presStyleCnt="4">
        <dgm:presLayoutVars>
          <dgm:bulletEnabled val="1"/>
        </dgm:presLayoutVars>
      </dgm:prSet>
      <dgm:spPr/>
    </dgm:pt>
    <dgm:pt modelId="{ADF8F87A-B442-4640-849F-83C75E8EF929}" type="pres">
      <dgm:prSet presAssocID="{CDB6FA27-D583-4260-AA26-84D379DFA717}" presName="sibTrans" presStyleLbl="sibTrans2D1" presStyleIdx="1" presStyleCnt="3"/>
      <dgm:spPr/>
    </dgm:pt>
    <dgm:pt modelId="{9AF69F07-8AE2-40C2-A400-56FDAB4ACE6A}" type="pres">
      <dgm:prSet presAssocID="{CDB6FA27-D583-4260-AA26-84D379DFA717}" presName="connTx" presStyleLbl="sibTrans2D1" presStyleIdx="1" presStyleCnt="3"/>
      <dgm:spPr/>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pt>
    <dgm:pt modelId="{3CF5C418-0088-45CB-8BB7-5481218A1D3C}" type="pres">
      <dgm:prSet presAssocID="{B4DF41A4-27CF-4137-A10B-EE6AFE441123}" presName="parSh" presStyleLbl="node1" presStyleIdx="2" presStyleCnt="4" custScaleX="127161"/>
      <dgm:spPr/>
    </dgm:pt>
    <dgm:pt modelId="{D805C2BA-0FFD-4B93-8248-DC0ABFFA4568}" type="pres">
      <dgm:prSet presAssocID="{B4DF41A4-27CF-4137-A10B-EE6AFE441123}" presName="desTx" presStyleLbl="fgAcc1" presStyleIdx="2" presStyleCnt="4">
        <dgm:presLayoutVars>
          <dgm:bulletEnabled val="1"/>
        </dgm:presLayoutVars>
      </dgm:prSet>
      <dgm:spPr/>
    </dgm:pt>
    <dgm:pt modelId="{5CC8F97A-34DC-4ABC-8F5F-5E69D5A87645}" type="pres">
      <dgm:prSet presAssocID="{80924495-4125-489F-9479-57BC0BD91A44}" presName="sibTrans" presStyleLbl="sibTrans2D1" presStyleIdx="2" presStyleCnt="3"/>
      <dgm:spPr/>
    </dgm:pt>
    <dgm:pt modelId="{653C4DF2-2C54-4BA2-AA14-C9D0DACFD5B8}" type="pres">
      <dgm:prSet presAssocID="{80924495-4125-489F-9479-57BC0BD91A44}" presName="connTx" presStyleLbl="sibTrans2D1" presStyleIdx="2" presStyleCnt="3"/>
      <dgm:spPr/>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pt>
    <dgm:pt modelId="{B6CF3BF9-9286-4E4B-B82B-657382B6C901}" type="pres">
      <dgm:prSet presAssocID="{62A2A740-02AA-44BA-B14C-8EA0290C9406}" presName="parSh" presStyleLbl="node1" presStyleIdx="3" presStyleCnt="4"/>
      <dgm:spPr/>
    </dgm:pt>
    <dgm:pt modelId="{ECA19675-F8FF-45FC-ABCA-FD5D8E8A6026}" type="pres">
      <dgm:prSet presAssocID="{62A2A740-02AA-44BA-B14C-8EA0290C9406}" presName="desTx" presStyleLbl="fgAcc1" presStyleIdx="3" presStyleCnt="4">
        <dgm:presLayoutVars>
          <dgm:bulletEnabled val="1"/>
        </dgm:presLayoutVars>
      </dgm:prSet>
      <dgm:spPr/>
    </dgm:pt>
  </dgm:ptLst>
  <dgm:cxnLst>
    <dgm:cxn modelId="{FDF58601-5085-4BAF-ACAD-FC051A68EF6C}" srcId="{D47754FE-3154-4F9F-9E2B-4221CEEAA210}" destId="{69CA003F-6B59-401F-B758-288631CADEBC}" srcOrd="0" destOrd="0" parTransId="{BBF737C2-B615-460E-BE03-AD3A51FE79CF}" sibTransId="{6A3F8AC1-E9BF-4E71-B2EF-DFF2AC28FF88}"/>
    <dgm:cxn modelId="{EE13D012-A8D8-408D-94AE-361D784F01AB}" srcId="{EB6EB4FA-5A72-403F-BE71-7EDB5249E1DA}" destId="{D47754FE-3154-4F9F-9E2B-4221CEEAA210}" srcOrd="0" destOrd="0" parTransId="{8423D843-01DF-408B-9D5D-D22E6A1060A6}" sibTransId="{123588F0-CE72-4B1F-8B84-5553302DB827}"/>
    <dgm:cxn modelId="{70613614-3A16-4471-9057-1D2CCC1A5D40}" type="presOf" srcId="{A7517125-A20F-412D-988A-3F599C50B404}" destId="{ECA19675-F8FF-45FC-ABCA-FD5D8E8A6026}" srcOrd="0" destOrd="0" presId="urn:microsoft.com/office/officeart/2005/8/layout/process3"/>
    <dgm:cxn modelId="{CF99661B-A677-475A-B760-60E7DA30078A}" type="presOf" srcId="{54F1FFCF-D2CF-400C-8A54-1CD2AD4B846B}" destId="{D805C2BA-0FFD-4B93-8248-DC0ABFFA4568}" srcOrd="0" destOrd="0" presId="urn:microsoft.com/office/officeart/2005/8/layout/process3"/>
    <dgm:cxn modelId="{97E89B1E-08B1-4CD1-A927-F0413B7D74C3}" type="presOf" srcId="{8E9E8EAE-C51B-43BB-AB85-A07B7A42250B}" destId="{6E69A30B-E30E-4A4A-903F-9C45B8148E8A}" srcOrd="1"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2099223B-BDBC-48FC-8D08-CD7568636C2D}" type="presOf" srcId="{C96FDFC3-2252-4341-BAA9-6A2E0295E737}" destId="{C6761EF3-66FA-4B14-92BF-D2A06FE81CE9}" srcOrd="0" destOrd="2" presId="urn:microsoft.com/office/officeart/2005/8/layout/process3"/>
    <dgm:cxn modelId="{C9F4A961-2F1E-4515-B264-21192EB9D9AE}" type="presOf" srcId="{B4DF41A4-27CF-4137-A10B-EE6AFE441123}" destId="{360F57FC-C640-481B-A017-4D2B929CC74E}"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423BF34D-D4AB-485C-8789-13D82B5EC072}" type="presOf" srcId="{EB6EB4FA-5A72-403F-BE71-7EDB5249E1DA}" destId="{5B67E884-2419-45CE-A7D2-821B89DAFA50}"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62DBC681-DCE7-486D-82BC-7D9B3B73566F}" srcId="{8E9E8EAE-C51B-43BB-AB85-A07B7A42250B}" destId="{BEB4FEF3-C155-43D6-AD17-13110221F3BC}" srcOrd="1" destOrd="0" parTransId="{B08D8101-D53F-460A-9074-186CB914EB7D}" sibTransId="{494C5A1F-EF5D-4663-A4FF-CB634D5F81DC}"/>
    <dgm:cxn modelId="{ED5B0A85-B536-4275-BE58-5C4ECA183844}" srcId="{EB6EB4FA-5A72-403F-BE71-7EDB5249E1DA}" destId="{62A2A740-02AA-44BA-B14C-8EA0290C9406}" srcOrd="3" destOrd="0" parTransId="{2365BB5F-A8D3-46C1-93FA-713B69089859}" sibTransId="{7CB4EC55-F000-461B-899B-A761971704EA}"/>
    <dgm:cxn modelId="{967B478A-F489-4070-972D-80D00C6D3F3F}" type="presOf" srcId="{62A2A740-02AA-44BA-B14C-8EA0290C9406}" destId="{06BC847A-176B-4C4C-A3DD-A3B57EB9E1F3}"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5C543995-4A95-4834-943E-4355BCBE113F}" type="presOf" srcId="{8E9E8EAE-C51B-43BB-AB85-A07B7A42250B}" destId="{97979297-E9CB-4815-8E97-63384DB01CAD}"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B2AEF29E-38A8-4926-9B6F-151498CB7592}" type="presOf" srcId="{80924495-4125-489F-9479-57BC0BD91A44}" destId="{653C4DF2-2C54-4BA2-AA14-C9D0DACFD5B8}" srcOrd="1"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4CCA75A7-1236-4E98-9C3B-5DCCBB4E61CE}" type="presOf" srcId="{0E5B48D1-195C-42AE-8560-A8F090D2D731}" destId="{C6761EF3-66FA-4B14-92BF-D2A06FE81CE9}" srcOrd="0" destOrd="0" presId="urn:microsoft.com/office/officeart/2005/8/layout/process3"/>
    <dgm:cxn modelId="{1A93E9A8-CB80-447C-B874-6015CC21ACAB}" srcId="{8E9E8EAE-C51B-43BB-AB85-A07B7A42250B}" destId="{C96FDFC3-2252-4341-BAA9-6A2E0295E737}" srcOrd="2" destOrd="0" parTransId="{5F3E278E-2307-4799-A275-D36D7908844E}" sibTransId="{575DEABC-D156-4840-89B3-E9B3B98D700E}"/>
    <dgm:cxn modelId="{C12B1FAA-12B9-49BF-BC32-784FA6E2AC79}" srcId="{D47754FE-3154-4F9F-9E2B-4221CEEAA210}" destId="{B72F0616-DF75-40C1-968D-D75C81F010B3}" srcOrd="1" destOrd="0" parTransId="{55E406A9-5BC5-4BE5-9DE7-4FEF29E3C903}" sibTransId="{28021ADB-8108-484A-88CC-0D219F7C67E0}"/>
    <dgm:cxn modelId="{A4E547AD-E759-4FA2-88BE-937B5AEEF6C9}" type="presOf" srcId="{CDB6FA27-D583-4260-AA26-84D379DFA717}" destId="{ADF8F87A-B442-4640-849F-83C75E8EF929}" srcOrd="0" destOrd="0" presId="urn:microsoft.com/office/officeart/2005/8/layout/process3"/>
    <dgm:cxn modelId="{7DAD02C2-C926-42E6-87AA-F71FBA89B5F2}" srcId="{B4DF41A4-27CF-4137-A10B-EE6AFE441123}" destId="{54F1FFCF-D2CF-400C-8A54-1CD2AD4B846B}" srcOrd="0" destOrd="0" parTransId="{331E3A34-7AE9-49EF-91CD-2221AD729316}" sibTransId="{A7040E73-FA28-425C-90CA-890311AEB3D7}"/>
    <dgm:cxn modelId="{3C04B9C4-947C-46EF-809E-AABCD6AA7DF4}" type="presOf" srcId="{B72F0616-DF75-40C1-968D-D75C81F010B3}" destId="{D02E87F5-91E0-4C1F-A5B8-0BA8CF87E582}" srcOrd="0" destOrd="1" presId="urn:microsoft.com/office/officeart/2005/8/layout/process3"/>
    <dgm:cxn modelId="{9ECE3AC6-3C76-414B-80A3-32C3C6FE3257}" type="presOf" srcId="{D47754FE-3154-4F9F-9E2B-4221CEEAA210}" destId="{1C18F407-5922-4EDC-B315-460C310DA38A}" srcOrd="0" destOrd="0" presId="urn:microsoft.com/office/officeart/2005/8/layout/process3"/>
    <dgm:cxn modelId="{3C6047CD-0662-4C53-A08C-23931375F78E}" type="presOf" srcId="{69CA003F-6B59-401F-B758-288631CADEBC}" destId="{D02E87F5-91E0-4C1F-A5B8-0BA8CF87E582}"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EF8851D3-B525-461F-B803-4A7933630737}" srcId="{8E9E8EAE-C51B-43BB-AB85-A07B7A42250B}" destId="{0E5B48D1-195C-42AE-8560-A8F090D2D731}" srcOrd="0" destOrd="0" parTransId="{E9925DEE-1E5A-438D-BEB9-E7A707E6E533}" sibTransId="{BCD9CC88-A22A-4BE4-B805-373A32706650}"/>
    <dgm:cxn modelId="{1494C5E8-F79A-4FA1-BABF-50F926DB07A2}" type="presOf" srcId="{BEB4FEF3-C155-43D6-AD17-13110221F3BC}" destId="{C6761EF3-66FA-4B14-92BF-D2A06FE81CE9}" srcOrd="0" destOrd="1" presId="urn:microsoft.com/office/officeart/2005/8/layout/process3"/>
    <dgm:cxn modelId="{7854B4FB-3D9C-4033-8FD3-C1D72FFA2E2B}" type="presOf" srcId="{80924495-4125-489F-9479-57BC0BD91A44}" destId="{5CC8F97A-34DC-4ABC-8F5F-5E69D5A87645}" srcOrd="0" destOrd="0" presId="urn:microsoft.com/office/officeart/2005/8/layout/process3"/>
    <dgm:cxn modelId="{575B5AFC-8FD9-4718-8AAC-719D93888372}" type="presOf" srcId="{B4DF41A4-27CF-4137-A10B-EE6AFE441123}" destId="{3CF5C418-0088-45CB-8BB7-5481218A1D3C}" srcOrd="1" destOrd="0"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1:</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Planeación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2:</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3:</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4:</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E8C0A-9CFC-49DA-8AED-88106165F5BC}" type="datetimeFigureOut">
              <a:rPr lang="es-CO" smtClean="0"/>
              <a:t>22/09/2019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FE28F-79FF-4FE4-AC5D-B43AAB1F28DF}" type="slidenum">
              <a:rPr lang="es-CO" smtClean="0"/>
              <a:t>‹Nº›</a:t>
            </a:fld>
            <a:endParaRPr lang="es-CO"/>
          </a:p>
        </p:txBody>
      </p:sp>
    </p:spTree>
    <p:extLst>
      <p:ext uri="{BB962C8B-B14F-4D97-AF65-F5344CB8AC3E}">
        <p14:creationId xmlns:p14="http://schemas.microsoft.com/office/powerpoint/2010/main" val="289824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11</a:t>
            </a:fld>
            <a:endParaRPr lang="es-CO"/>
          </a:p>
        </p:txBody>
      </p:sp>
    </p:spTree>
    <p:extLst>
      <p:ext uri="{BB962C8B-B14F-4D97-AF65-F5344CB8AC3E}">
        <p14:creationId xmlns:p14="http://schemas.microsoft.com/office/powerpoint/2010/main" val="311569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13</a:t>
            </a:fld>
            <a:endParaRPr lang="es-CO"/>
          </a:p>
        </p:txBody>
      </p:sp>
    </p:spTree>
    <p:extLst>
      <p:ext uri="{BB962C8B-B14F-4D97-AF65-F5344CB8AC3E}">
        <p14:creationId xmlns:p14="http://schemas.microsoft.com/office/powerpoint/2010/main" val="4598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59157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418640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1076325"/>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961237"/>
            <a:ext cx="2243389" cy="3633386"/>
          </a:xfrm>
        </p:spPr>
        <p:txBody>
          <a:bodyPr vert="eaVert"/>
          <a:lstStyle>
            <a:lvl1pPr>
              <a:defRPr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6209"/>
            <a:ext cx="3114847" cy="2689700"/>
          </a:xfrm>
        </p:spPr>
        <p:txBody>
          <a:bodyPr anchor="b"/>
          <a:lstStyle>
            <a:lvl1pPr>
              <a:lnSpc>
                <a:spcPct val="80000"/>
              </a:lnSpc>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457200" y="3315827"/>
            <a:ext cx="3114847" cy="1243435"/>
          </a:xfrm>
        </p:spPr>
        <p:txBody>
          <a:bodyPr anchor="t">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8118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337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3200" b="1" cap="all">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A9E7B99-7C3F-4BC3-B7B8-7E1F8C620B24}" type="datetime1">
              <a:rPr lang="en-US" smtClean="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‹Nº›</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778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4544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9/22/2019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‹Nº›</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7" r:id="rId2"/>
    <p:sldLayoutId id="2147493457" r:id="rId3"/>
    <p:sldLayoutId id="2147493458" r:id="rId4"/>
    <p:sldLayoutId id="2147493459" r:id="rId5"/>
    <p:sldLayoutId id="2147493460" r:id="rId6"/>
    <p:sldLayoutId id="2147493461" r:id="rId7"/>
    <p:sldLayoutId id="2147493462" r:id="rId8"/>
    <p:sldLayoutId id="2147493470" r:id="rId9"/>
    <p:sldLayoutId id="2147493471" r:id="rId10"/>
    <p:sldLayoutId id="2147493469" r:id="rId11"/>
    <p:sldLayoutId id="2147493463" r:id="rId12"/>
    <p:sldLayoutId id="2147493464" r:id="rId13"/>
    <p:sldLayoutId id="2147493465" r:id="rId14"/>
    <p:sldLayoutId id="2147493466" r:id="rId15"/>
  </p:sldLayoutIdLst>
  <p:txStyles>
    <p:titleStyle>
      <a:lvl1pPr algn="ctr" defTabSz="457200" rtl="0" eaLnBrk="1" latinLnBrk="0" hangingPunct="1">
        <a:spcBef>
          <a:spcPct val="0"/>
        </a:spcBef>
        <a:buNone/>
        <a:defRPr sz="4400" kern="1200" spc="-15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spc="-15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spc="-15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spc="-15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8.xml"/><Relationship Id="rId9" Type="http://schemas.openxmlformats.org/officeDocument/2006/relationships/slide" Target="slide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3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(2/2)</a:t>
            </a:r>
            <a:endParaRPr lang="es-ES" dirty="0"/>
          </a:p>
        </p:txBody>
      </p:sp>
      <p:sp>
        <p:nvSpPr>
          <p:cNvPr id="3" name="Marcador de contenido 2"/>
          <p:cNvSpPr>
            <a:spLocks noGrp="1"/>
          </p:cNvSpPr>
          <p:nvPr>
            <p:ph idx="1"/>
          </p:nvPr>
        </p:nvSpPr>
        <p:spPr>
          <a:xfrm>
            <a:off x="457200" y="1200151"/>
            <a:ext cx="8229600" cy="993084"/>
          </a:xfrm>
        </p:spPr>
        <p:txBody>
          <a:bodyPr>
            <a:normAutofit/>
          </a:bodyPr>
          <a:lstStyle/>
          <a:p>
            <a:r>
              <a:rPr lang="es-CO" sz="1800" dirty="0"/>
              <a:t>El estándar define los procesos de gestión de proyectos y implementación de software, junto con sus fases y artefactos correspondientes (ISO/IEC, 2011, p. 3).</a:t>
            </a:r>
            <a:endParaRPr lang="es-ES" sz="1800" dirty="0"/>
          </a:p>
        </p:txBody>
      </p:sp>
      <p:grpSp>
        <p:nvGrpSpPr>
          <p:cNvPr id="6" name="Grupo 5">
            <a:extLst>
              <a:ext uri="{FF2B5EF4-FFF2-40B4-BE49-F238E27FC236}">
                <a16:creationId xmlns:a16="http://schemas.microsoft.com/office/drawing/2014/main" id="{8EBDD096-D9C9-4F88-A33C-6625BFC30BE7}"/>
              </a:ext>
            </a:extLst>
          </p:cNvPr>
          <p:cNvGrpSpPr/>
          <p:nvPr/>
        </p:nvGrpSpPr>
        <p:grpSpPr>
          <a:xfrm>
            <a:off x="2448253" y="1995343"/>
            <a:ext cx="3952548" cy="2092161"/>
            <a:chOff x="-140874" y="0"/>
            <a:chExt cx="5942992" cy="3513933"/>
          </a:xfrm>
        </p:grpSpPr>
        <p:sp>
          <p:nvSpPr>
            <p:cNvPr id="7" name="Rectángulo 6">
              <a:extLst>
                <a:ext uri="{FF2B5EF4-FFF2-40B4-BE49-F238E27FC236}">
                  <a16:creationId xmlns:a16="http://schemas.microsoft.com/office/drawing/2014/main" id="{290E8212-D379-4AD4-A3F8-D30D7672CF58}"/>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Declaración de trabajo</a:t>
              </a:r>
            </a:p>
          </p:txBody>
        </p:sp>
        <p:sp>
          <p:nvSpPr>
            <p:cNvPr id="8" name="Rectángulo redondeado 2">
              <a:extLst>
                <a:ext uri="{FF2B5EF4-FFF2-40B4-BE49-F238E27FC236}">
                  <a16:creationId xmlns:a16="http://schemas.microsoft.com/office/drawing/2014/main" id="{D928CB92-428F-46DE-B8B1-28EA533469E9}"/>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a:t>
              </a:r>
              <a:r>
                <a:rPr lang="es-CO" sz="1000" dirty="0">
                  <a:effectLst/>
                  <a:latin typeface="Arial" panose="020B0604020202020204" pitchFamily="34" charset="0"/>
                  <a:ea typeface="Arial" panose="020B0604020202020204" pitchFamily="34" charset="0"/>
                </a:rPr>
                <a:t> Gestión del proyecto</a:t>
              </a:r>
              <a:endParaRPr lang="es-CO" sz="1400" dirty="0">
                <a:effectLst/>
                <a:latin typeface="Arial" panose="020B0604020202020204" pitchFamily="34" charset="0"/>
                <a:ea typeface="Arial" panose="020B0604020202020204" pitchFamily="34" charset="0"/>
              </a:endParaRPr>
            </a:p>
          </p:txBody>
        </p:sp>
        <p:cxnSp>
          <p:nvCxnSpPr>
            <p:cNvPr id="9" name="Conector recto de flecha 8">
              <a:extLst>
                <a:ext uri="{FF2B5EF4-FFF2-40B4-BE49-F238E27FC236}">
                  <a16:creationId xmlns:a16="http://schemas.microsoft.com/office/drawing/2014/main" id="{4ED50667-B2A5-4C5D-92CB-D53409664BC4}"/>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echa arriba y abajo 5">
              <a:extLst>
                <a:ext uri="{FF2B5EF4-FFF2-40B4-BE49-F238E27FC236}">
                  <a16:creationId xmlns:a16="http://schemas.microsoft.com/office/drawing/2014/main" id="{03F51245-FD44-4988-B385-F166261B9752}"/>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O"/>
            </a:p>
          </p:txBody>
        </p:sp>
        <p:sp>
          <p:nvSpPr>
            <p:cNvPr id="11" name="Rectángulo redondeado 6">
              <a:extLst>
                <a:ext uri="{FF2B5EF4-FFF2-40B4-BE49-F238E27FC236}">
                  <a16:creationId xmlns:a16="http://schemas.microsoft.com/office/drawing/2014/main" id="{96192E95-0026-4E56-96AB-A0AFFC708AD2}"/>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 </a:t>
              </a:r>
              <a:r>
                <a:rPr lang="es-CO" sz="1000" dirty="0">
                  <a:effectLst/>
                  <a:latin typeface="Arial" panose="020B0604020202020204" pitchFamily="34" charset="0"/>
                  <a:ea typeface="Arial" panose="020B0604020202020204" pitchFamily="34" charset="0"/>
                </a:rPr>
                <a:t>Implementación del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sp>
          <p:nvSpPr>
            <p:cNvPr id="12" name="Rectángulo 11">
              <a:extLst>
                <a:ext uri="{FF2B5EF4-FFF2-40B4-BE49-F238E27FC236}">
                  <a16:creationId xmlns:a16="http://schemas.microsoft.com/office/drawing/2014/main" id="{47EBB925-7605-4EAF-9892-279477F8B191}"/>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Configuración de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grpSp>
      <p:sp>
        <p:nvSpPr>
          <p:cNvPr id="13" name="CuadroTexto 12">
            <a:extLst>
              <a:ext uri="{FF2B5EF4-FFF2-40B4-BE49-F238E27FC236}">
                <a16:creationId xmlns:a16="http://schemas.microsoft.com/office/drawing/2014/main" id="{FF137F54-7A26-4D76-9BCF-5587160DC157}"/>
              </a:ext>
            </a:extLst>
          </p:cNvPr>
          <p:cNvSpPr txBox="1"/>
          <p:nvPr/>
        </p:nvSpPr>
        <p:spPr>
          <a:xfrm>
            <a:off x="457200" y="4688532"/>
            <a:ext cx="6127845"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ISO/IEC. (2011). </a:t>
            </a:r>
            <a:r>
              <a:rPr lang="en-US" sz="8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800" dirty="0">
                <a:latin typeface="Arial" panose="020B0604020202020204" pitchFamily="34" charset="0"/>
                <a:cs typeface="Arial" panose="020B0604020202020204" pitchFamily="34" charset="0"/>
              </a:rPr>
              <a:t>, p.5.</a:t>
            </a:r>
            <a:endParaRPr lang="es-CO" sz="8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9411D8F-DFCD-4FA4-9634-C20DB359A723}"/>
              </a:ext>
            </a:extLst>
          </p:cNvPr>
          <p:cNvSpPr txBox="1"/>
          <p:nvPr/>
        </p:nvSpPr>
        <p:spPr>
          <a:xfrm>
            <a:off x="2893061" y="4271832"/>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cxnSp>
        <p:nvCxnSpPr>
          <p:cNvPr id="15" name="Conector: angular 14">
            <a:extLst>
              <a:ext uri="{FF2B5EF4-FFF2-40B4-BE49-F238E27FC236}">
                <a16:creationId xmlns:a16="http://schemas.microsoft.com/office/drawing/2014/main" id="{8A4C64DC-83C4-496E-B203-51804726CC33}"/>
              </a:ext>
            </a:extLst>
          </p:cNvPr>
          <p:cNvCxnSpPr/>
          <p:nvPr/>
        </p:nvCxnSpPr>
        <p:spPr>
          <a:xfrm flipV="1">
            <a:off x="5378297" y="3219002"/>
            <a:ext cx="480060" cy="655320"/>
          </a:xfrm>
          <a:prstGeom prst="bentConnector3">
            <a:avLst>
              <a:gd name="adj1" fmla="val 100794"/>
            </a:avLst>
          </a:prstGeom>
          <a:ln>
            <a:solidFill>
              <a:schemeClr val="tx2">
                <a:lumMod val="40000"/>
                <a:lumOff val="6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882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5. Desarrollo</a:t>
            </a:r>
            <a:endParaRPr lang="es-ES" dirty="0"/>
          </a:p>
        </p:txBody>
      </p:sp>
      <p:graphicFrame>
        <p:nvGraphicFramePr>
          <p:cNvPr id="4" name="Marcador de contenido 4">
            <a:extLst>
              <a:ext uri="{FF2B5EF4-FFF2-40B4-BE49-F238E27FC236}">
                <a16:creationId xmlns:a16="http://schemas.microsoft.com/office/drawing/2014/main" id="{B5702021-86B5-4E98-8596-E95F22994385}"/>
              </a:ext>
            </a:extLst>
          </p:cNvPr>
          <p:cNvGraphicFramePr>
            <a:graphicFrameLocks noGrp="1"/>
          </p:cNvGraphicFramePr>
          <p:nvPr>
            <p:ph idx="1"/>
            <p:extLst>
              <p:ext uri="{D42A27DB-BD31-4B8C-83A1-F6EECF244321}">
                <p14:modId xmlns:p14="http://schemas.microsoft.com/office/powerpoint/2010/main" val="3481093310"/>
              </p:ext>
            </p:extLst>
          </p:nvPr>
        </p:nvGraphicFramePr>
        <p:xfrm>
          <a:off x="457200" y="1994351"/>
          <a:ext cx="8275983" cy="207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ítulo 1">
            <a:extLst>
              <a:ext uri="{FF2B5EF4-FFF2-40B4-BE49-F238E27FC236}">
                <a16:creationId xmlns:a16="http://schemas.microsoft.com/office/drawing/2014/main" id="{C84F4562-1E98-4358-A14C-A3939737800B}"/>
              </a:ext>
            </a:extLst>
          </p:cNvPr>
          <p:cNvSpPr txBox="1">
            <a:spLocks/>
          </p:cNvSpPr>
          <p:nvPr/>
        </p:nvSpPr>
        <p:spPr>
          <a:xfrm>
            <a:off x="434009" y="1278526"/>
            <a:ext cx="8275982" cy="5005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spc="-150">
                <a:solidFill>
                  <a:srgbClr val="49A3CA"/>
                </a:solidFill>
                <a:latin typeface="Arial"/>
                <a:ea typeface="+mj-ea"/>
                <a:cs typeface="Arial"/>
              </a:defRPr>
            </a:lvl1pPr>
          </a:lstStyle>
          <a:p>
            <a:r>
              <a:rPr lang="es-CO" sz="2000" dirty="0"/>
              <a:t>Proceso de gestión del proyecto (fases y artefactos)</a:t>
            </a:r>
            <a:endParaRPr lang="es-ES" sz="2000" dirty="0"/>
          </a:p>
        </p:txBody>
      </p:sp>
    </p:spTree>
    <p:extLst>
      <p:ext uri="{BB962C8B-B14F-4D97-AF65-F5344CB8AC3E}">
        <p14:creationId xmlns:p14="http://schemas.microsoft.com/office/powerpoint/2010/main" val="210659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0D84-D77F-4AE1-9A77-91A6FFEC6CAE}"/>
              </a:ext>
            </a:extLst>
          </p:cNvPr>
          <p:cNvSpPr>
            <a:spLocks noGrp="1"/>
          </p:cNvSpPr>
          <p:nvPr>
            <p:ph type="title"/>
          </p:nvPr>
        </p:nvSpPr>
        <p:spPr/>
        <p:txBody>
          <a:bodyPr/>
          <a:lstStyle/>
          <a:p>
            <a:r>
              <a:rPr lang="es-CO" dirty="0"/>
              <a:t>6. Resultados (1/2)</a:t>
            </a:r>
          </a:p>
        </p:txBody>
      </p:sp>
      <p:sp>
        <p:nvSpPr>
          <p:cNvPr id="10" name="CuadroTexto 9">
            <a:extLst>
              <a:ext uri="{FF2B5EF4-FFF2-40B4-BE49-F238E27FC236}">
                <a16:creationId xmlns:a16="http://schemas.microsoft.com/office/drawing/2014/main" id="{3B424A71-5C31-427D-9091-14A3FD1DD69F}"/>
              </a:ext>
            </a:extLst>
          </p:cNvPr>
          <p:cNvSpPr txBox="1"/>
          <p:nvPr/>
        </p:nvSpPr>
        <p:spPr>
          <a:xfrm>
            <a:off x="1326142" y="1675702"/>
            <a:ext cx="6491715"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Registro de estado de progreso</a:t>
            </a:r>
          </a:p>
        </p:txBody>
      </p:sp>
      <p:sp>
        <p:nvSpPr>
          <p:cNvPr id="12" name="Marcador de contenido 11">
            <a:extLst>
              <a:ext uri="{FF2B5EF4-FFF2-40B4-BE49-F238E27FC236}">
                <a16:creationId xmlns:a16="http://schemas.microsoft.com/office/drawing/2014/main" id="{EF42B3EE-B0D0-4BF2-84E3-D37324E131EA}"/>
              </a:ext>
            </a:extLst>
          </p:cNvPr>
          <p:cNvSpPr>
            <a:spLocks noGrp="1"/>
          </p:cNvSpPr>
          <p:nvPr>
            <p:ph idx="1"/>
          </p:nvPr>
        </p:nvSpPr>
        <p:spPr>
          <a:xfrm>
            <a:off x="457199" y="1098976"/>
            <a:ext cx="8229600" cy="482875"/>
          </a:xfrm>
        </p:spPr>
        <p:txBody>
          <a:bodyPr/>
          <a:lstStyle/>
          <a:p>
            <a:r>
              <a:rPr lang="es-CO" sz="1800" dirty="0"/>
              <a:t>Algunos de los resultados que se dieron en este diseño fueron:</a:t>
            </a:r>
          </a:p>
        </p:txBody>
      </p:sp>
      <p:pic>
        <p:nvPicPr>
          <p:cNvPr id="14" name="Imagen 13">
            <a:extLst>
              <a:ext uri="{FF2B5EF4-FFF2-40B4-BE49-F238E27FC236}">
                <a16:creationId xmlns:a16="http://schemas.microsoft.com/office/drawing/2014/main" id="{207DBE15-3AA1-4575-BC42-8D90CE48E6EC}"/>
              </a:ext>
            </a:extLst>
          </p:cNvPr>
          <p:cNvPicPr>
            <a:picLocks noChangeAspect="1"/>
          </p:cNvPicPr>
          <p:nvPr/>
        </p:nvPicPr>
        <p:blipFill>
          <a:blip r:embed="rId2"/>
          <a:stretch>
            <a:fillRect/>
          </a:stretch>
        </p:blipFill>
        <p:spPr>
          <a:xfrm>
            <a:off x="1326142" y="1921096"/>
            <a:ext cx="6491715" cy="3081599"/>
          </a:xfrm>
          <a:prstGeom prst="rect">
            <a:avLst/>
          </a:prstGeom>
          <a:ln>
            <a:solidFill>
              <a:schemeClr val="tx1"/>
            </a:solidFill>
          </a:ln>
        </p:spPr>
      </p:pic>
    </p:spTree>
    <p:extLst>
      <p:ext uri="{BB962C8B-B14F-4D97-AF65-F5344CB8AC3E}">
        <p14:creationId xmlns:p14="http://schemas.microsoft.com/office/powerpoint/2010/main" val="258729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F9798-FC2D-4B4E-A351-46E123059455}"/>
              </a:ext>
            </a:extLst>
          </p:cNvPr>
          <p:cNvSpPr>
            <a:spLocks noGrp="1"/>
          </p:cNvSpPr>
          <p:nvPr>
            <p:ph type="title"/>
          </p:nvPr>
        </p:nvSpPr>
        <p:spPr/>
        <p:txBody>
          <a:bodyPr/>
          <a:lstStyle/>
          <a:p>
            <a:r>
              <a:rPr lang="es-CO" dirty="0"/>
              <a:t>6. Resultados (2/2)</a:t>
            </a:r>
          </a:p>
        </p:txBody>
      </p:sp>
      <p:pic>
        <p:nvPicPr>
          <p:cNvPr id="8" name="Imagen 7">
            <a:extLst>
              <a:ext uri="{FF2B5EF4-FFF2-40B4-BE49-F238E27FC236}">
                <a16:creationId xmlns:a16="http://schemas.microsoft.com/office/drawing/2014/main" id="{9DDD1DBB-2D52-4D22-ACF0-F952620A2084}"/>
              </a:ext>
            </a:extLst>
          </p:cNvPr>
          <p:cNvPicPr>
            <a:picLocks noChangeAspect="1"/>
          </p:cNvPicPr>
          <p:nvPr/>
        </p:nvPicPr>
        <p:blipFill>
          <a:blip r:embed="rId3"/>
          <a:stretch>
            <a:fillRect/>
          </a:stretch>
        </p:blipFill>
        <p:spPr>
          <a:xfrm>
            <a:off x="298173" y="1399153"/>
            <a:ext cx="5041732" cy="3306261"/>
          </a:xfrm>
          <a:prstGeom prst="rect">
            <a:avLst/>
          </a:prstGeom>
          <a:ln>
            <a:solidFill>
              <a:schemeClr val="tx1"/>
            </a:solidFill>
          </a:ln>
        </p:spPr>
      </p:pic>
      <p:sp>
        <p:nvSpPr>
          <p:cNvPr id="9" name="CuadroTexto 8">
            <a:extLst>
              <a:ext uri="{FF2B5EF4-FFF2-40B4-BE49-F238E27FC236}">
                <a16:creationId xmlns:a16="http://schemas.microsoft.com/office/drawing/2014/main" id="{C6733FF2-1B77-4414-9F54-046FD18C5645}"/>
              </a:ext>
            </a:extLst>
          </p:cNvPr>
          <p:cNvSpPr txBox="1"/>
          <p:nvPr/>
        </p:nvSpPr>
        <p:spPr>
          <a:xfrm>
            <a:off x="298173" y="1152932"/>
            <a:ext cx="5041732"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Repositorio del proyecto, visto desde la aplicación web de GitHub</a:t>
            </a:r>
          </a:p>
        </p:txBody>
      </p:sp>
      <p:pic>
        <p:nvPicPr>
          <p:cNvPr id="13" name="Marcador de contenido 12">
            <a:extLst>
              <a:ext uri="{FF2B5EF4-FFF2-40B4-BE49-F238E27FC236}">
                <a16:creationId xmlns:a16="http://schemas.microsoft.com/office/drawing/2014/main" id="{2D0E1776-6CB8-4537-AB06-865A760471B4}"/>
              </a:ext>
            </a:extLst>
          </p:cNvPr>
          <p:cNvPicPr>
            <a:picLocks noGrp="1" noChangeAspect="1"/>
          </p:cNvPicPr>
          <p:nvPr>
            <p:ph idx="1"/>
          </p:nvPr>
        </p:nvPicPr>
        <p:blipFill>
          <a:blip r:embed="rId4"/>
          <a:stretch>
            <a:fillRect/>
          </a:stretch>
        </p:blipFill>
        <p:spPr>
          <a:xfrm>
            <a:off x="5458353" y="1152932"/>
            <a:ext cx="3579630" cy="3552482"/>
          </a:xfrm>
          <a:ln w="6350">
            <a:noFill/>
          </a:ln>
        </p:spPr>
      </p:pic>
    </p:spTree>
    <p:extLst>
      <p:ext uri="{BB962C8B-B14F-4D97-AF65-F5344CB8AC3E}">
        <p14:creationId xmlns:p14="http://schemas.microsoft.com/office/powerpoint/2010/main" val="141475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B0FB4-377C-4D2C-A70C-1B467DE305E6}"/>
              </a:ext>
            </a:extLst>
          </p:cNvPr>
          <p:cNvSpPr>
            <a:spLocks noGrp="1"/>
          </p:cNvSpPr>
          <p:nvPr>
            <p:ph type="title"/>
          </p:nvPr>
        </p:nvSpPr>
        <p:spPr/>
        <p:txBody>
          <a:bodyPr/>
          <a:lstStyle/>
          <a:p>
            <a:r>
              <a:rPr lang="es-CO" dirty="0"/>
              <a:t>7. Conclusiones</a:t>
            </a:r>
          </a:p>
        </p:txBody>
      </p:sp>
      <p:sp>
        <p:nvSpPr>
          <p:cNvPr id="3" name="Marcador de contenido 2">
            <a:extLst>
              <a:ext uri="{FF2B5EF4-FFF2-40B4-BE49-F238E27FC236}">
                <a16:creationId xmlns:a16="http://schemas.microsoft.com/office/drawing/2014/main" id="{3C6632B8-1FFA-470B-B8D7-7475FE5366A3}"/>
              </a:ext>
            </a:extLst>
          </p:cNvPr>
          <p:cNvSpPr>
            <a:spLocks noGrp="1"/>
          </p:cNvSpPr>
          <p:nvPr>
            <p:ph idx="1"/>
          </p:nvPr>
        </p:nvSpPr>
        <p:spPr/>
        <p:txBody>
          <a:bodyPr/>
          <a:lstStyle/>
          <a:p>
            <a:endParaRPr lang="es-CO" dirty="0"/>
          </a:p>
        </p:txBody>
      </p:sp>
    </p:spTree>
    <p:extLst>
      <p:ext uri="{BB962C8B-B14F-4D97-AF65-F5344CB8AC3E}">
        <p14:creationId xmlns:p14="http://schemas.microsoft.com/office/powerpoint/2010/main" val="34566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D14D6-07D7-40A1-8095-5719AC5B53C2}"/>
              </a:ext>
            </a:extLst>
          </p:cNvPr>
          <p:cNvSpPr>
            <a:spLocks noGrp="1"/>
          </p:cNvSpPr>
          <p:nvPr>
            <p:ph type="title"/>
          </p:nvPr>
        </p:nvSpPr>
        <p:spPr/>
        <p:txBody>
          <a:bodyPr/>
          <a:lstStyle/>
          <a:p>
            <a:r>
              <a:rPr lang="es-CO" dirty="0"/>
              <a:t>8. Bibliografía</a:t>
            </a:r>
          </a:p>
        </p:txBody>
      </p:sp>
      <p:sp>
        <p:nvSpPr>
          <p:cNvPr id="3" name="Marcador de contenido 2">
            <a:extLst>
              <a:ext uri="{FF2B5EF4-FFF2-40B4-BE49-F238E27FC236}">
                <a16:creationId xmlns:a16="http://schemas.microsoft.com/office/drawing/2014/main" id="{76C5B558-F798-4E7B-B1B7-991C13F138E2}"/>
              </a:ext>
            </a:extLst>
          </p:cNvPr>
          <p:cNvSpPr>
            <a:spLocks noGrp="1"/>
          </p:cNvSpPr>
          <p:nvPr>
            <p:ph idx="1"/>
          </p:nvPr>
        </p:nvSpPr>
        <p:spPr>
          <a:xfrm>
            <a:off x="457200" y="1200151"/>
            <a:ext cx="8229600" cy="3394472"/>
          </a:xfrm>
        </p:spPr>
        <p:txBody>
          <a:bodyPr/>
          <a:lstStyle/>
          <a:p>
            <a:r>
              <a:rPr lang="en-US" sz="1800" dirty="0"/>
              <a:t>ISO/IEC. (2011). </a:t>
            </a:r>
            <a:r>
              <a:rPr lang="en-US" sz="1800" i="1" dirty="0"/>
              <a:t>Software engineering - Lifecycle profiles for Very Small Entities (VSEs) Part 5-1-2: Management and engineering guide: Generic profile group: Basic profile</a:t>
            </a:r>
            <a:r>
              <a:rPr lang="en-US" sz="1800" dirty="0"/>
              <a:t>.</a:t>
            </a:r>
          </a:p>
          <a:p>
            <a:r>
              <a:rPr lang="es-CO" sz="1800" dirty="0"/>
              <a:t>Sanambiente. (s. f.). </a:t>
            </a:r>
            <a:r>
              <a:rPr lang="es-CO" sz="1800" i="1" dirty="0"/>
              <a:t>Sanambiente</a:t>
            </a:r>
            <a:r>
              <a:rPr lang="es-CO" sz="1800" dirty="0"/>
              <a:t>. Recuperado 19 de marzo de 2019, de https://www.sanambiente.com.co/index.php/nosotros</a:t>
            </a:r>
          </a:p>
        </p:txBody>
      </p:sp>
    </p:spTree>
    <p:extLst>
      <p:ext uri="{BB962C8B-B14F-4D97-AF65-F5344CB8AC3E}">
        <p14:creationId xmlns:p14="http://schemas.microsoft.com/office/powerpoint/2010/main" val="212363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344556"/>
            <a:ext cx="3114847" cy="2498261"/>
          </a:xfrm>
        </p:spPr>
        <p:txBody>
          <a:bodyPr>
            <a:noAutofit/>
          </a:bodyPr>
          <a:lstStyle/>
          <a:p>
            <a:r>
              <a:rPr lang="es-CO" sz="2800" dirty="0"/>
              <a:t>Diseño de un marco de trabajo siguiendo la ISO/IEC 29110 para el proyecto de la empresa Sanambiente </a:t>
            </a:r>
            <a:endParaRPr lang="es-ES" sz="2800" dirty="0"/>
          </a:p>
        </p:txBody>
      </p:sp>
      <p:sp>
        <p:nvSpPr>
          <p:cNvPr id="3" name="Subtítulo 2"/>
          <p:cNvSpPr>
            <a:spLocks noGrp="1"/>
          </p:cNvSpPr>
          <p:nvPr>
            <p:ph type="subTitle" idx="1"/>
          </p:nvPr>
        </p:nvSpPr>
        <p:spPr>
          <a:xfrm>
            <a:off x="457200" y="3070887"/>
            <a:ext cx="3114847" cy="1892052"/>
          </a:xfrm>
        </p:spPr>
        <p:txBody>
          <a:bodyPr>
            <a:normAutofit fontScale="92500" lnSpcReduction="10000"/>
          </a:bodyPr>
          <a:lstStyle/>
          <a:p>
            <a:r>
              <a:rPr lang="es-ES" sz="1700" b="1" dirty="0"/>
              <a:t>Integrantes: </a:t>
            </a:r>
          </a:p>
          <a:p>
            <a:r>
              <a:rPr lang="es-ES" sz="1700" dirty="0"/>
              <a:t>Cristhian Fernando Balanta P.</a:t>
            </a:r>
          </a:p>
          <a:p>
            <a:r>
              <a:rPr lang="es-ES" sz="1700" dirty="0"/>
              <a:t>Aarón Levi Grajales G.</a:t>
            </a:r>
          </a:p>
          <a:p>
            <a:r>
              <a:rPr lang="es-ES" sz="1700" b="1" dirty="0"/>
              <a:t>Ingeniería de sistemas</a:t>
            </a:r>
          </a:p>
          <a:p>
            <a:r>
              <a:rPr lang="es-CO" sz="1700" b="1" dirty="0"/>
              <a:t>Semillero ITMedia - grupo de investigación GRINTIC</a:t>
            </a:r>
          </a:p>
          <a:p>
            <a:r>
              <a:rPr lang="es-CO" sz="1700" b="1" dirty="0"/>
              <a:t>Tutora: </a:t>
            </a:r>
            <a:r>
              <a:rPr lang="es-CO" sz="1700" dirty="0"/>
              <a:t>Beatriz E. Marín</a:t>
            </a:r>
            <a:endParaRPr lang="es-CO" sz="1700" b="1" dirty="0"/>
          </a:p>
          <a:p>
            <a:endParaRPr lang="es-ES" sz="1800" dirty="0"/>
          </a:p>
        </p:txBody>
      </p:sp>
    </p:spTree>
    <p:extLst>
      <p:ext uri="{BB962C8B-B14F-4D97-AF65-F5344CB8AC3E}">
        <p14:creationId xmlns:p14="http://schemas.microsoft.com/office/powerpoint/2010/main" val="109668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40100-71DC-4448-AAEE-2013E2752F5E}"/>
              </a:ext>
            </a:extLst>
          </p:cNvPr>
          <p:cNvSpPr>
            <a:spLocks noGrp="1"/>
          </p:cNvSpPr>
          <p:nvPr>
            <p:ph type="title"/>
          </p:nvPr>
        </p:nvSpPr>
        <p:spPr/>
        <p:txBody>
          <a:bodyPr/>
          <a:lstStyle/>
          <a:p>
            <a:r>
              <a:rPr lang="es-CO" dirty="0"/>
              <a:t>Tabla de contenido</a:t>
            </a:r>
          </a:p>
        </p:txBody>
      </p:sp>
      <p:sp>
        <p:nvSpPr>
          <p:cNvPr id="3" name="Marcador de contenido 2">
            <a:extLst>
              <a:ext uri="{FF2B5EF4-FFF2-40B4-BE49-F238E27FC236}">
                <a16:creationId xmlns:a16="http://schemas.microsoft.com/office/drawing/2014/main" id="{F0C96F21-FCF0-4116-A0F5-6E2CE866E1E3}"/>
              </a:ext>
            </a:extLst>
          </p:cNvPr>
          <p:cNvSpPr>
            <a:spLocks noGrp="1"/>
          </p:cNvSpPr>
          <p:nvPr>
            <p:ph idx="1"/>
          </p:nvPr>
        </p:nvSpPr>
        <p:spPr>
          <a:xfrm>
            <a:off x="457200" y="1200151"/>
            <a:ext cx="8229600" cy="3391727"/>
          </a:xfrm>
        </p:spPr>
        <p:txBody>
          <a:bodyPr>
            <a:normAutofit/>
          </a:bodyPr>
          <a:lstStyle/>
          <a:p>
            <a:r>
              <a:rPr lang="es-CO" sz="1800" dirty="0">
                <a:hlinkClick r:id="rId2" action="ppaction://hlinksldjump"/>
              </a:rPr>
              <a:t>1. Introducción</a:t>
            </a:r>
            <a:endParaRPr lang="es-CO" sz="1800" dirty="0"/>
          </a:p>
          <a:p>
            <a:r>
              <a:rPr lang="es-CO" sz="1800" dirty="0">
                <a:hlinkClick r:id="rId3" action="ppaction://hlinksldjump"/>
              </a:rPr>
              <a:t>2. Planteamiento del problema</a:t>
            </a:r>
            <a:endParaRPr lang="es-CO" sz="1800" dirty="0"/>
          </a:p>
          <a:p>
            <a:r>
              <a:rPr lang="es-CO" sz="1800" dirty="0">
                <a:hlinkClick r:id="rId4" action="ppaction://hlinksldjump"/>
              </a:rPr>
              <a:t>3. Objetivos</a:t>
            </a:r>
            <a:endParaRPr lang="es-CO" sz="1800" dirty="0"/>
          </a:p>
          <a:p>
            <a:r>
              <a:rPr lang="es-CO" sz="1800" dirty="0">
                <a:hlinkClick r:id="rId5" action="ppaction://hlinksldjump"/>
              </a:rPr>
              <a:t>4. Marco teórico</a:t>
            </a:r>
            <a:endParaRPr lang="es-CO" sz="1800" dirty="0"/>
          </a:p>
          <a:p>
            <a:r>
              <a:rPr lang="es-CO" sz="1800" dirty="0">
                <a:hlinkClick r:id="rId6" action="ppaction://hlinksldjump"/>
              </a:rPr>
              <a:t>5. Desarrollo</a:t>
            </a:r>
            <a:endParaRPr lang="es-CO" sz="1800" dirty="0"/>
          </a:p>
          <a:p>
            <a:r>
              <a:rPr lang="es-CO" sz="1800" dirty="0">
                <a:hlinkClick r:id="rId7" action="ppaction://hlinksldjump"/>
              </a:rPr>
              <a:t>6. Resultados</a:t>
            </a:r>
            <a:endParaRPr lang="es-CO" sz="1800" dirty="0"/>
          </a:p>
          <a:p>
            <a:r>
              <a:rPr lang="es-CO" sz="1800" dirty="0">
                <a:hlinkClick r:id="rId8" action="ppaction://hlinksldjump"/>
              </a:rPr>
              <a:t>7. Conclusiones</a:t>
            </a:r>
            <a:endParaRPr lang="es-CO" sz="1800" dirty="0"/>
          </a:p>
          <a:p>
            <a:r>
              <a:rPr lang="es-CO" sz="1800" dirty="0">
                <a:hlinkClick r:id="rId9" action="ppaction://hlinksldjump"/>
              </a:rPr>
              <a:t>8. Bibliografía</a:t>
            </a:r>
            <a:endParaRPr lang="es-CO" sz="1800" dirty="0"/>
          </a:p>
        </p:txBody>
      </p:sp>
    </p:spTree>
    <p:extLst>
      <p:ext uri="{BB962C8B-B14F-4D97-AF65-F5344CB8AC3E}">
        <p14:creationId xmlns:p14="http://schemas.microsoft.com/office/powerpoint/2010/main" val="64390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233726" cy="857250"/>
          </a:xfrm>
        </p:spPr>
        <p:txBody>
          <a:bodyPr>
            <a:normAutofit/>
          </a:bodyPr>
          <a:lstStyle/>
          <a:p>
            <a:r>
              <a:rPr lang="es-CO" dirty="0"/>
              <a:t>1. Introducción (1/2)</a:t>
            </a:r>
          </a:p>
        </p:txBody>
      </p:sp>
      <p:sp>
        <p:nvSpPr>
          <p:cNvPr id="3" name="Marcador de contenido 2"/>
          <p:cNvSpPr>
            <a:spLocks noGrp="1"/>
          </p:cNvSpPr>
          <p:nvPr>
            <p:ph idx="1"/>
          </p:nvPr>
        </p:nvSpPr>
        <p:spPr/>
        <p:txBody>
          <a:bodyPr>
            <a:normAutofit/>
          </a:bodyPr>
          <a:lstStyle/>
          <a:p>
            <a:r>
              <a:rPr lang="es-CO" sz="1800" b="1" dirty="0">
                <a:latin typeface="Arial" panose="020B0604020202020204" pitchFamily="34" charset="0"/>
                <a:cs typeface="Arial" panose="020B0604020202020204" pitchFamily="34" charset="0"/>
              </a:rPr>
              <a:t>Sanambiente S.A.S</a:t>
            </a:r>
            <a:r>
              <a:rPr lang="es-CO" sz="1800" dirty="0">
                <a:latin typeface="Arial" panose="020B0604020202020204" pitchFamily="34" charset="0"/>
                <a:cs typeface="Arial" panose="020B0604020202020204" pitchFamily="34" charset="0"/>
              </a:rPr>
              <a:t> es una empresa especializada en ofrecer soluciones integrales en productos y/o servicios que aportan al cuidado y mejoramiento de las condiciones ambientales en un medio ambiente específico </a:t>
            </a:r>
            <a:r>
              <a:rPr lang="es-CO" sz="1800" dirty="0"/>
              <a:t>(Sanambiente, s. f.)</a:t>
            </a:r>
            <a:r>
              <a:rPr lang="es-CO" sz="1800" dirty="0">
                <a:latin typeface="Arial" panose="020B0604020202020204" pitchFamily="34" charset="0"/>
                <a:cs typeface="Arial" panose="020B0604020202020204" pitchFamily="34" charset="0"/>
              </a:rPr>
              <a:t>.</a:t>
            </a:r>
          </a:p>
        </p:txBody>
      </p:sp>
      <p:pic>
        <p:nvPicPr>
          <p:cNvPr id="4" name="Picture 2" descr="Resultado de imagen para sanambiente">
            <a:extLst>
              <a:ext uri="{FF2B5EF4-FFF2-40B4-BE49-F238E27FC236}">
                <a16:creationId xmlns:a16="http://schemas.microsoft.com/office/drawing/2014/main" id="{DCC21D2C-0A1F-4957-B33F-E40A68AF59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380" y="2439228"/>
            <a:ext cx="3827240" cy="14127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3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5DDA8-9AD0-4AE9-9D06-A3327881235C}"/>
              </a:ext>
            </a:extLst>
          </p:cNvPr>
          <p:cNvSpPr>
            <a:spLocks noGrp="1"/>
          </p:cNvSpPr>
          <p:nvPr>
            <p:ph type="title"/>
          </p:nvPr>
        </p:nvSpPr>
        <p:spPr/>
        <p:txBody>
          <a:bodyPr/>
          <a:lstStyle/>
          <a:p>
            <a:r>
              <a:rPr lang="es-CO" dirty="0"/>
              <a:t>1. Introducción (2/2)</a:t>
            </a:r>
          </a:p>
        </p:txBody>
      </p:sp>
      <p:sp>
        <p:nvSpPr>
          <p:cNvPr id="3" name="Marcador de contenido 2">
            <a:extLst>
              <a:ext uri="{FF2B5EF4-FFF2-40B4-BE49-F238E27FC236}">
                <a16:creationId xmlns:a16="http://schemas.microsoft.com/office/drawing/2014/main" id="{5884F277-5571-49E1-804D-2C4BFC969E8F}"/>
              </a:ext>
            </a:extLst>
          </p:cNvPr>
          <p:cNvSpPr>
            <a:spLocks noGrp="1"/>
          </p:cNvSpPr>
          <p:nvPr>
            <p:ph idx="1"/>
          </p:nvPr>
        </p:nvSpPr>
        <p:spPr/>
        <p:txBody>
          <a:bodyPr>
            <a:normAutofit/>
          </a:bodyPr>
          <a:lstStyle/>
          <a:p>
            <a:r>
              <a:rPr lang="es-CO" sz="1800" dirty="0"/>
              <a:t>En este momento, en la Facultad de Ingeniería de la Institución Universitaria Antonio José Camacho (UNIAJC) se desarrolla un producto con la empresa Sanambiente S.A.S que busca gestionar los datos ambientales de las estaciones que la empresa tiene a lo largo del país, para ello se han conformado varios equipos (calidad y desarrollo) que abordan el proyecto desde diferentes aspectos.</a:t>
            </a:r>
          </a:p>
          <a:p>
            <a:endParaRPr lang="es-CO" dirty="0"/>
          </a:p>
        </p:txBody>
      </p:sp>
      <p:pic>
        <p:nvPicPr>
          <p:cNvPr id="5" name="Imagen 4">
            <a:extLst>
              <a:ext uri="{FF2B5EF4-FFF2-40B4-BE49-F238E27FC236}">
                <a16:creationId xmlns:a16="http://schemas.microsoft.com/office/drawing/2014/main" id="{04053F69-82A7-4F0B-B2DB-C332625853E2}"/>
              </a:ext>
            </a:extLst>
          </p:cNvPr>
          <p:cNvPicPr>
            <a:picLocks noChangeAspect="1"/>
          </p:cNvPicPr>
          <p:nvPr/>
        </p:nvPicPr>
        <p:blipFill>
          <a:blip r:embed="rId2"/>
          <a:stretch>
            <a:fillRect/>
          </a:stretch>
        </p:blipFill>
        <p:spPr>
          <a:xfrm>
            <a:off x="2684057" y="2571750"/>
            <a:ext cx="2777323" cy="1736035"/>
          </a:xfrm>
          <a:prstGeom prst="rect">
            <a:avLst/>
          </a:prstGeom>
          <a:ln>
            <a:noFill/>
          </a:ln>
          <a:effectLst>
            <a:softEdge rad="112500"/>
          </a:effectLst>
        </p:spPr>
      </p:pic>
    </p:spTree>
    <p:extLst>
      <p:ext uri="{BB962C8B-B14F-4D97-AF65-F5344CB8AC3E}">
        <p14:creationId xmlns:p14="http://schemas.microsoft.com/office/powerpoint/2010/main" val="362804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84702-BF11-499D-A230-7C2CF3101403}"/>
              </a:ext>
            </a:extLst>
          </p:cNvPr>
          <p:cNvSpPr>
            <a:spLocks noGrp="1"/>
          </p:cNvSpPr>
          <p:nvPr>
            <p:ph type="title"/>
          </p:nvPr>
        </p:nvSpPr>
        <p:spPr/>
        <p:txBody>
          <a:bodyPr/>
          <a:lstStyle/>
          <a:p>
            <a:r>
              <a:rPr lang="es-CO" dirty="0"/>
              <a:t>2. Planteamiento del problema</a:t>
            </a:r>
          </a:p>
        </p:txBody>
      </p:sp>
      <p:sp>
        <p:nvSpPr>
          <p:cNvPr id="3" name="Marcador de contenido 2">
            <a:extLst>
              <a:ext uri="{FF2B5EF4-FFF2-40B4-BE49-F238E27FC236}">
                <a16:creationId xmlns:a16="http://schemas.microsoft.com/office/drawing/2014/main" id="{C556BFC2-F103-4D7C-BE09-C649570DA224}"/>
              </a:ext>
            </a:extLst>
          </p:cNvPr>
          <p:cNvSpPr>
            <a:spLocks noGrp="1"/>
          </p:cNvSpPr>
          <p:nvPr>
            <p:ph idx="1"/>
          </p:nvPr>
        </p:nvSpPr>
        <p:spPr>
          <a:xfrm>
            <a:off x="457200" y="1200151"/>
            <a:ext cx="8229600" cy="721414"/>
          </a:xfrm>
        </p:spPr>
        <p:txBody>
          <a:bodyPr>
            <a:normAutofit/>
          </a:bodyPr>
          <a:lstStyle/>
          <a:p>
            <a:r>
              <a:rPr lang="es-CO" sz="1800" dirty="0"/>
              <a:t>¿Cómo integrar los equipos del proyecto de gestión de datos de Sanambiente para que cumplan con criterios de calidad y robustez hacia el futuro?</a:t>
            </a:r>
          </a:p>
          <a:p>
            <a:endParaRPr lang="es-CO" sz="1800" dirty="0"/>
          </a:p>
        </p:txBody>
      </p:sp>
      <p:pic>
        <p:nvPicPr>
          <p:cNvPr id="7" name="Imagen 6">
            <a:extLst>
              <a:ext uri="{FF2B5EF4-FFF2-40B4-BE49-F238E27FC236}">
                <a16:creationId xmlns:a16="http://schemas.microsoft.com/office/drawing/2014/main" id="{C406DE2F-5A5B-4B6C-B9E6-DE2352C71980}"/>
              </a:ext>
            </a:extLst>
          </p:cNvPr>
          <p:cNvPicPr>
            <a:picLocks noChangeAspect="1"/>
          </p:cNvPicPr>
          <p:nvPr/>
        </p:nvPicPr>
        <p:blipFill>
          <a:blip r:embed="rId2"/>
          <a:stretch>
            <a:fillRect/>
          </a:stretch>
        </p:blipFill>
        <p:spPr>
          <a:xfrm>
            <a:off x="3421960" y="2058487"/>
            <a:ext cx="2300080" cy="2300080"/>
          </a:xfrm>
          <a:prstGeom prst="rect">
            <a:avLst/>
          </a:prstGeom>
        </p:spPr>
      </p:pic>
    </p:spTree>
    <p:extLst>
      <p:ext uri="{BB962C8B-B14F-4D97-AF65-F5344CB8AC3E}">
        <p14:creationId xmlns:p14="http://schemas.microsoft.com/office/powerpoint/2010/main" val="210685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86368-B1ED-46E9-A582-1C4B183A74F4}"/>
              </a:ext>
            </a:extLst>
          </p:cNvPr>
          <p:cNvSpPr>
            <a:spLocks noGrp="1"/>
          </p:cNvSpPr>
          <p:nvPr>
            <p:ph type="title"/>
          </p:nvPr>
        </p:nvSpPr>
        <p:spPr/>
        <p:txBody>
          <a:bodyPr/>
          <a:lstStyle/>
          <a:p>
            <a:r>
              <a:rPr lang="es-CO" dirty="0"/>
              <a:t>3. Objetivos</a:t>
            </a:r>
          </a:p>
        </p:txBody>
      </p:sp>
      <p:sp>
        <p:nvSpPr>
          <p:cNvPr id="3" name="Marcador de contenido 2">
            <a:extLst>
              <a:ext uri="{FF2B5EF4-FFF2-40B4-BE49-F238E27FC236}">
                <a16:creationId xmlns:a16="http://schemas.microsoft.com/office/drawing/2014/main" id="{906523A4-61EA-4542-A37C-134A235A42EB}"/>
              </a:ext>
            </a:extLst>
          </p:cNvPr>
          <p:cNvSpPr>
            <a:spLocks noGrp="1"/>
          </p:cNvSpPr>
          <p:nvPr>
            <p:ph idx="1"/>
          </p:nvPr>
        </p:nvSpPr>
        <p:spPr>
          <a:xfrm>
            <a:off x="457200" y="1150869"/>
            <a:ext cx="8229600" cy="2841762"/>
          </a:xfrm>
        </p:spPr>
        <p:txBody>
          <a:bodyPr>
            <a:normAutofit fontScale="55000" lnSpcReduction="20000"/>
          </a:bodyPr>
          <a:lstStyle/>
          <a:p>
            <a:pPr marL="0" indent="0">
              <a:buNone/>
            </a:pPr>
            <a:r>
              <a:rPr lang="es-CO" b="1" dirty="0"/>
              <a:t>Objetivo general</a:t>
            </a:r>
          </a:p>
          <a:p>
            <a:r>
              <a:rPr lang="es-CO" dirty="0"/>
              <a:t>Establecer un marco de trabajo siguiendo los lineamientos dados por la ISO/IEC 29110 utilizando como caso de estudio la integración de procesos del proyecto Sanambiente.</a:t>
            </a:r>
            <a:endParaRPr lang="es-CO" b="1" dirty="0"/>
          </a:p>
          <a:p>
            <a:pPr marL="0" indent="0">
              <a:buNone/>
            </a:pPr>
            <a:r>
              <a:rPr lang="es-CO" b="1" dirty="0"/>
              <a:t>Objetivos específicos</a:t>
            </a:r>
          </a:p>
          <a:p>
            <a:pPr lvl="0"/>
            <a:r>
              <a:rPr lang="es-CO" dirty="0"/>
              <a:t>Identificar los procesos y medidas propuestas por la ISO/IEC 29110 que se adecúen a las características del gestor de datos ambientales de la empresa Sanambiente.</a:t>
            </a:r>
          </a:p>
          <a:p>
            <a:pPr lvl="0"/>
            <a:r>
              <a:rPr lang="es-CO" dirty="0"/>
              <a:t>Establecer la ruta de procesos y herramientas que permitan la integración de los equipos del proyecto de Sanambiente de acuerdo a la ISO/IEC 29110.</a:t>
            </a:r>
          </a:p>
          <a:p>
            <a:pPr lvl="0"/>
            <a:r>
              <a:rPr lang="es-CO" dirty="0"/>
              <a:t>Aplicar el marco de trabajo identificado en la ISO/IEC 29110 al proyecto Sanambiente.</a:t>
            </a:r>
          </a:p>
          <a:p>
            <a:r>
              <a:rPr lang="es-CO" dirty="0"/>
              <a:t>Evaluar los resultados de la aplicación del marco de trabajo de acuerdo a la ISO/IEC 29110.</a:t>
            </a:r>
          </a:p>
        </p:txBody>
      </p:sp>
      <p:pic>
        <p:nvPicPr>
          <p:cNvPr id="4" name="Imagen 3" descr="Imagen relacionada">
            <a:extLst>
              <a:ext uri="{FF2B5EF4-FFF2-40B4-BE49-F238E27FC236}">
                <a16:creationId xmlns:a16="http://schemas.microsoft.com/office/drawing/2014/main" id="{05B2D566-000A-4AF5-B82C-04AC0BFA37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1532" y="3783496"/>
            <a:ext cx="1405062" cy="1360004"/>
          </a:xfrm>
          <a:prstGeom prst="rect">
            <a:avLst/>
          </a:prstGeom>
          <a:noFill/>
          <a:ln>
            <a:noFill/>
          </a:ln>
        </p:spPr>
      </p:pic>
    </p:spTree>
    <p:extLst>
      <p:ext uri="{BB962C8B-B14F-4D97-AF65-F5344CB8AC3E}">
        <p14:creationId xmlns:p14="http://schemas.microsoft.com/office/powerpoint/2010/main" val="162583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(1/2)</a:t>
            </a:r>
            <a:endParaRPr lang="es-ES" dirty="0"/>
          </a:p>
        </p:txBody>
      </p:sp>
      <p:sp>
        <p:nvSpPr>
          <p:cNvPr id="3" name="Marcador de contenido 2"/>
          <p:cNvSpPr>
            <a:spLocks noGrp="1"/>
          </p:cNvSpPr>
          <p:nvPr>
            <p:ph idx="1"/>
          </p:nvPr>
        </p:nvSpPr>
        <p:spPr>
          <a:xfrm>
            <a:off x="457200" y="1200151"/>
            <a:ext cx="8229600" cy="2245414"/>
          </a:xfrm>
        </p:spPr>
        <p:txBody>
          <a:bodyPr>
            <a:normAutofit fontScale="92500" lnSpcReduction="10000"/>
          </a:bodyPr>
          <a:lstStyle/>
          <a:p>
            <a:pPr marL="0" indent="0">
              <a:buNone/>
            </a:pPr>
            <a:r>
              <a:rPr lang="es-CO" sz="1800" b="1" dirty="0"/>
              <a:t>Estándar ISO/IEC 29110</a:t>
            </a:r>
            <a:endParaRPr lang="es-CO" sz="1800" dirty="0"/>
          </a:p>
          <a:p>
            <a:r>
              <a:rPr lang="es-CO" sz="1800" dirty="0"/>
              <a:t>Es una norma bajo el título “</a:t>
            </a:r>
            <a:r>
              <a:rPr lang="es-CO" sz="1800" i="1" dirty="0"/>
              <a:t>Ingeniería de Software – Perfiles del ciclo de vida para entidades muy pequeñas</a:t>
            </a:r>
            <a:r>
              <a:rPr lang="es-CO" sz="1800" dirty="0"/>
              <a:t> (Very Small Enterprises (VSEs))” y se basa en subconjuntos de elementos normativos apropiados, conocidos como perfiles VSE.</a:t>
            </a:r>
          </a:p>
          <a:p>
            <a:pPr algn="just"/>
            <a:r>
              <a:rPr lang="es-CO" sz="1900" dirty="0">
                <a:latin typeface="Arial" panose="020B0604020202020204" pitchFamily="34" charset="0"/>
                <a:cs typeface="Arial" panose="020B0604020202020204" pitchFamily="34" charset="0"/>
              </a:rPr>
              <a:t>La norma ha sido desarrollada para mejorar la calidad de los productos y/o servicios y el rendimiento de los procesos en pequeñas entidades que en el momento se encuentran aisladas de algunas actividades económicas y de este modo contar con los mismos niveles de competitividad en el mercado que las grandes industrias. </a:t>
            </a:r>
            <a:r>
              <a:rPr lang="es-CO" sz="2000" dirty="0"/>
              <a:t>(ISO/IEC, 2011, p. vi)</a:t>
            </a:r>
            <a:endParaRPr lang="es-CO" sz="1900" dirty="0">
              <a:latin typeface="Arial" panose="020B0604020202020204" pitchFamily="34" charset="0"/>
              <a:cs typeface="Arial" panose="020B0604020202020204" pitchFamily="34" charset="0"/>
            </a:endParaRPr>
          </a:p>
          <a:p>
            <a:endParaRPr lang="es-ES" dirty="0"/>
          </a:p>
        </p:txBody>
      </p:sp>
      <p:pic>
        <p:nvPicPr>
          <p:cNvPr id="5" name="Imagen 4">
            <a:extLst>
              <a:ext uri="{FF2B5EF4-FFF2-40B4-BE49-F238E27FC236}">
                <a16:creationId xmlns:a16="http://schemas.microsoft.com/office/drawing/2014/main" id="{DFA64F89-C01B-4EE8-95F4-AE3077F598A5}"/>
              </a:ext>
            </a:extLst>
          </p:cNvPr>
          <p:cNvPicPr>
            <a:picLocks noChangeAspect="1"/>
          </p:cNvPicPr>
          <p:nvPr/>
        </p:nvPicPr>
        <p:blipFill>
          <a:blip r:embed="rId2"/>
          <a:stretch>
            <a:fillRect/>
          </a:stretch>
        </p:blipFill>
        <p:spPr>
          <a:xfrm>
            <a:off x="3021495" y="3445565"/>
            <a:ext cx="3101010" cy="1550505"/>
          </a:xfrm>
          <a:prstGeom prst="rect">
            <a:avLst/>
          </a:prstGeom>
        </p:spPr>
      </p:pic>
    </p:spTree>
    <p:extLst>
      <p:ext uri="{BB962C8B-B14F-4D97-AF65-F5344CB8AC3E}">
        <p14:creationId xmlns:p14="http://schemas.microsoft.com/office/powerpoint/2010/main" val="26855722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ECE2i 2019 - Expo</Template>
  <TotalTime>337</TotalTime>
  <Words>704</Words>
  <Application>Microsoft Office PowerPoint</Application>
  <PresentationFormat>Presentación en pantalla (16:9)</PresentationFormat>
  <Paragraphs>73</Paragraphs>
  <Slides>15</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15</vt:i4>
      </vt:variant>
    </vt:vector>
  </HeadingPairs>
  <TitlesOfParts>
    <vt:vector size="18" baseType="lpstr">
      <vt:lpstr>Arial</vt:lpstr>
      <vt:lpstr>Calibri</vt:lpstr>
      <vt:lpstr>Tema de Office</vt:lpstr>
      <vt:lpstr>Presentación de PowerPoint</vt:lpstr>
      <vt:lpstr>Presentación de PowerPoint</vt:lpstr>
      <vt:lpstr>Diseño de un marco de trabajo siguiendo la ISO/IEC 29110 para el proyecto de la empresa Sanambiente </vt:lpstr>
      <vt:lpstr>Tabla de contenido</vt:lpstr>
      <vt:lpstr>1. Introducción (1/2)</vt:lpstr>
      <vt:lpstr>1. Introducción (2/2)</vt:lpstr>
      <vt:lpstr>2. Planteamiento del problema</vt:lpstr>
      <vt:lpstr>3. Objetivos</vt:lpstr>
      <vt:lpstr>4. Marco teórico (1/2)</vt:lpstr>
      <vt:lpstr>4. Marco teórico (2/2)</vt:lpstr>
      <vt:lpstr>5. Desarrollo</vt:lpstr>
      <vt:lpstr>6. Resultados (1/2)</vt:lpstr>
      <vt:lpstr>6. Resultados (2/2)</vt:lpstr>
      <vt:lpstr>7. Conclusiones</vt:lpstr>
      <vt:lpstr>8. 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Asus</dc:creator>
  <cp:lastModifiedBy>Aarón Grajales Gómez</cp:lastModifiedBy>
  <cp:revision>40</cp:revision>
  <dcterms:created xsi:type="dcterms:W3CDTF">2019-09-20T20:07:34Z</dcterms:created>
  <dcterms:modified xsi:type="dcterms:W3CDTF">2019-09-23T00:38:13Z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